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Proxima Nova"/>
      <p:regular r:id="rId25"/>
      <p:bold r:id="rId26"/>
      <p:italic r:id="rId27"/>
      <p:boldItalic r:id="rId28"/>
    </p:embeddedFon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roximaNova-bold.fntdata"/><Relationship Id="rId25" Type="http://schemas.openxmlformats.org/officeDocument/2006/relationships/font" Target="fonts/ProximaNova-regular.fntdata"/><Relationship Id="rId28" Type="http://schemas.openxmlformats.org/officeDocument/2006/relationships/font" Target="fonts/ProximaNova-boldItalic.fntdata"/><Relationship Id="rId27" Type="http://schemas.openxmlformats.org/officeDocument/2006/relationships/font" Target="fonts/ProximaNova-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db981f19d6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db981f19d6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db981f19d6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db981f19d6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db981f19d6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db981f19d6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db981f19d6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db981f19d6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db981f19d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db981f19d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dba02cb89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dba02cb89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db981f19d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db981f19d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dba02cb89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dba02cb89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db981f19d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db981f19d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db981f19d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db981f19d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db981f19d6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db981f19d6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db981f19d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db981f19d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210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Structure: Unlike standard feedforward neural networks, LSTMs have a chain-like structure with repeating modules of neural network layers. The key to LSTMs is the cell state, which runs through the entire chain, with slight linear interactions. It’s very easy for information to just flow along it unchanged.</a:t>
            </a:r>
            <a:endParaRPr sz="1200">
              <a:solidFill>
                <a:srgbClr val="ECECEC"/>
              </a:solidFill>
              <a:highlight>
                <a:srgbClr val="212121"/>
              </a:highlight>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Gates: LSTMs use gates to control the flow of information. These gates can learn which data in a sequence is important to keep or throw away:</a:t>
            </a:r>
            <a:endParaRPr sz="1200">
              <a:solidFill>
                <a:srgbClr val="ECECEC"/>
              </a:solidFill>
              <a:highlight>
                <a:srgbClr val="212121"/>
              </a:highlight>
              <a:latin typeface="Roboto"/>
              <a:ea typeface="Roboto"/>
              <a:cs typeface="Roboto"/>
              <a:sym typeface="Roboto"/>
            </a:endParaRPr>
          </a:p>
          <a:p>
            <a:pPr indent="-304800" lvl="1" marL="914400" rtl="0" algn="l">
              <a:lnSpc>
                <a:spcPct val="115000"/>
              </a:lnSpc>
              <a:spcBef>
                <a:spcPts val="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Input gate: Decides which values from the input to update the memory state.</a:t>
            </a:r>
            <a:endParaRPr sz="1200">
              <a:solidFill>
                <a:srgbClr val="ECECEC"/>
              </a:solidFill>
              <a:highlight>
                <a:srgbClr val="212121"/>
              </a:highlight>
              <a:latin typeface="Roboto"/>
              <a:ea typeface="Roboto"/>
              <a:cs typeface="Roboto"/>
              <a:sym typeface="Roboto"/>
            </a:endParaRPr>
          </a:p>
          <a:p>
            <a:pPr indent="-304800" lvl="1" marL="914400" rtl="0" algn="l">
              <a:lnSpc>
                <a:spcPct val="115000"/>
              </a:lnSpc>
              <a:spcBef>
                <a:spcPts val="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Forget gate: Decides what information to discard from the block.</a:t>
            </a:r>
            <a:endParaRPr sz="1200">
              <a:solidFill>
                <a:srgbClr val="ECECEC"/>
              </a:solidFill>
              <a:highlight>
                <a:srgbClr val="212121"/>
              </a:highlight>
              <a:latin typeface="Roboto"/>
              <a:ea typeface="Roboto"/>
              <a:cs typeface="Roboto"/>
              <a:sym typeface="Roboto"/>
            </a:endParaRPr>
          </a:p>
          <a:p>
            <a:pPr indent="-304800" lvl="1" marL="914400" rtl="0" algn="l">
              <a:lnSpc>
                <a:spcPct val="115000"/>
              </a:lnSpc>
              <a:spcBef>
                <a:spcPts val="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Output gate: Decides what to output based on input and the memory of the block.</a:t>
            </a:r>
            <a:endParaRPr sz="1200">
              <a:solidFill>
                <a:srgbClr val="ECECEC"/>
              </a:solidFill>
              <a:highlight>
                <a:srgbClr val="212121"/>
              </a:highlight>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Architecture: Consists of 16 convolutional layers and uses the ReLU activation function. This architecture is adept at capturing complex textures and patterns in images, which is beneficial for tasks requiring rich visual understanding.</a:t>
            </a:r>
            <a:endParaRPr sz="1200">
              <a:solidFill>
                <a:srgbClr val="ECECEC"/>
              </a:solidFill>
              <a:highlight>
                <a:srgbClr val="212121"/>
              </a:highlight>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Application: In your project, VGG16 is used to extract descriptive features from images. These features represent higher-level content in the images, such as objects, shapes, and scenes, which are crucial for generating relevant caption</a:t>
            </a:r>
            <a:endParaRPr sz="1200">
              <a:solidFill>
                <a:srgbClr val="ECECEC"/>
              </a:solidFill>
              <a:highlight>
                <a:srgbClr val="212121"/>
              </a:highlight>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db981f19d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db981f19d6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db981f19d6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db981f19d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210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N-grams: BLEU looks at the presence or absence of particular words and also at longer phrases, to judge the quality of the output. It counts matches of n-grams (sequences of n words) between the machine output and human translations and computes precision scores.</a:t>
            </a:r>
            <a:endParaRPr sz="1200">
              <a:solidFill>
                <a:srgbClr val="ECECEC"/>
              </a:solidFill>
              <a:highlight>
                <a:srgbClr val="212121"/>
              </a:highlight>
              <a:latin typeface="Roboto"/>
              <a:ea typeface="Roboto"/>
              <a:cs typeface="Roboto"/>
              <a:sym typeface="Roboto"/>
            </a:endParaRPr>
          </a:p>
          <a:p>
            <a:pPr indent="-304800" lvl="0" marL="457200" rtl="0" algn="l">
              <a:lnSpc>
                <a:spcPct val="115000"/>
              </a:lnSpc>
              <a:spcBef>
                <a:spcPts val="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Smoothing: Given that the precision of longer n-grams will typically be lower, BLEU applies a brevity penalty to shorter translations, balancing against overly terse generation.</a:t>
            </a:r>
            <a:endParaRPr sz="1200">
              <a:solidFill>
                <a:srgbClr val="ECECEC"/>
              </a:solidFill>
              <a:highlight>
                <a:srgbClr val="212121"/>
              </a:highlight>
              <a:latin typeface="Roboto"/>
              <a:ea typeface="Roboto"/>
              <a:cs typeface="Roboto"/>
              <a:sym typeface="Roboto"/>
            </a:endParaRPr>
          </a:p>
          <a:p>
            <a:pPr indent="0" lvl="0" marL="457200" rtl="0" algn="l">
              <a:lnSpc>
                <a:spcPct val="115000"/>
              </a:lnSpc>
              <a:spcBef>
                <a:spcPts val="2100"/>
              </a:spcBef>
              <a:spcAft>
                <a:spcPts val="150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db981f19d6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db981f19d6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db981f19d6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db981f19d6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db981f19d6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db981f19d6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db981f19d6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db981f19d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hyperlink" Target="https://arxiv.org/abs/1411.4555" TargetMode="External"/><Relationship Id="rId5"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developer.apple.com/metal/tensorflow-plugin/" TargetMode="External"/><Relationship Id="rId4" Type="http://schemas.openxmlformats.org/officeDocument/2006/relationships/hyperlink" Target="https://github.com/karpathy/neuraltalk2" TargetMode="External"/><Relationship Id="rId5" Type="http://schemas.openxmlformats.org/officeDocument/2006/relationships/hyperlink" Target="https://github.com/beeva-enriqueotero/docker-neuraltalk2" TargetMode="External"/><Relationship Id="rId6" Type="http://schemas.openxmlformats.org/officeDocument/2006/relationships/hyperlink" Target="https://github.com/microsoft/MMdnn"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hyperlink" Target="https://blogs.nvidia.com/blog/what-is-a-transformer-mode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hyperlink" Target="https://cs.stanford.edu/people/karpathy/deepimagesen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hyperlink" Target="https://pradoposgrado2324.ugr.es/pluginfile.php/174122/mod_folder/content/0/4.3.ImageClassificationArchitectures.pdf" TargetMode="External"/><Relationship Id="rId5" Type="http://schemas.openxmlformats.org/officeDocument/2006/relationships/hyperlink" Target="https://arxiv.org/abs/1411.4555" TargetMode="External"/><Relationship Id="rId6" Type="http://schemas.openxmlformats.org/officeDocument/2006/relationships/hyperlink" Target="https://www.youtube.com/watch?v=YCzL96nL7j0&amp;ab_channel=StatQuestwithJoshStarmer" TargetMode="External"/><Relationship Id="rId7"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github.com/akshatchaturvedi28/Image-Caption-Generator-with-GUI" TargetMode="Externa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dl.acm.org/doi/pdf/10.3115/1073083.107313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0.png"/><Relationship Id="rId5" Type="http://schemas.openxmlformats.org/officeDocument/2006/relationships/hyperlink" Target="https://github.com/fchollet/deep-learning-models/releases/download/v0.1/vgg16_weights_tf_dim_ordering_tf_kernels.h5"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3450" y="780450"/>
            <a:ext cx="9077100" cy="42144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3500"/>
              <a:t>Enhancing Image Captioning with Advanced Deep Learning Techniques</a:t>
            </a:r>
            <a:endParaRPr b="1" sz="3500"/>
          </a:p>
          <a:p>
            <a:pPr indent="0" lvl="0" marL="0" rtl="0" algn="ctr">
              <a:lnSpc>
                <a:spcPct val="115000"/>
              </a:lnSpc>
              <a:spcBef>
                <a:spcPts val="0"/>
              </a:spcBef>
              <a:spcAft>
                <a:spcPts val="0"/>
              </a:spcAft>
              <a:buClr>
                <a:schemeClr val="dk1"/>
              </a:buClr>
              <a:buSzPts val="1100"/>
              <a:buFont typeface="Arial"/>
              <a:buNone/>
            </a:pPr>
            <a:r>
              <a:t/>
            </a:r>
            <a:endParaRPr b="1" sz="3500"/>
          </a:p>
          <a:p>
            <a:pPr indent="0" lvl="0" marL="0" rtl="0" algn="ctr">
              <a:lnSpc>
                <a:spcPct val="115000"/>
              </a:lnSpc>
              <a:spcBef>
                <a:spcPts val="0"/>
              </a:spcBef>
              <a:spcAft>
                <a:spcPts val="0"/>
              </a:spcAft>
              <a:buClr>
                <a:schemeClr val="dk1"/>
              </a:buClr>
              <a:buSzPts val="1100"/>
              <a:buFont typeface="Arial"/>
              <a:buNone/>
            </a:pPr>
            <a:r>
              <a:t/>
            </a:r>
            <a:endParaRPr b="1" sz="3500"/>
          </a:p>
          <a:p>
            <a:pPr indent="0" lvl="0" marL="0" rtl="0" algn="ctr">
              <a:lnSpc>
                <a:spcPct val="115000"/>
              </a:lnSpc>
              <a:spcBef>
                <a:spcPts val="0"/>
              </a:spcBef>
              <a:spcAft>
                <a:spcPts val="0"/>
              </a:spcAft>
              <a:buClr>
                <a:schemeClr val="dk1"/>
              </a:buClr>
              <a:buSzPts val="1100"/>
              <a:buFont typeface="Arial"/>
              <a:buNone/>
            </a:pPr>
            <a:r>
              <a:t/>
            </a:r>
            <a:endParaRPr b="1" sz="3500"/>
          </a:p>
          <a:p>
            <a:pPr indent="0" lvl="0" marL="0" rtl="0" algn="ctr">
              <a:lnSpc>
                <a:spcPct val="115000"/>
              </a:lnSpc>
              <a:spcBef>
                <a:spcPts val="0"/>
              </a:spcBef>
              <a:spcAft>
                <a:spcPts val="0"/>
              </a:spcAft>
              <a:buClr>
                <a:schemeClr val="dk1"/>
              </a:buClr>
              <a:buSzPts val="1100"/>
              <a:buFont typeface="Arial"/>
              <a:buNone/>
            </a:pPr>
            <a:r>
              <a:rPr b="1" lang="en" sz="3500"/>
              <a:t>Hamza and Anna</a:t>
            </a:r>
            <a:endParaRPr b="1" sz="3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2"/>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a:t>
            </a:r>
            <a:r>
              <a:rPr lang="en"/>
              <a:t> 7: Text Tokenization for Caption Processing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6" name="Google Shape;136;p22"/>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317500" lvl="1" marL="914400" rtl="0" algn="l">
              <a:spcBef>
                <a:spcPts val="0"/>
              </a:spcBef>
              <a:spcAft>
                <a:spcPts val="0"/>
              </a:spcAft>
              <a:buSzPts val="1400"/>
              <a:buChar char="●"/>
            </a:pPr>
            <a:r>
              <a:rPr lang="en"/>
              <a:t>Captions were tokenized into words, and each word was assigned a unique integer, forming the basis for sequence modeling in the LSTM.</a:t>
            </a:r>
            <a:endParaRPr/>
          </a:p>
          <a:p>
            <a:pPr indent="-317500" lvl="1" marL="914400" rtl="0" algn="l">
              <a:spcBef>
                <a:spcPts val="0"/>
              </a:spcBef>
              <a:spcAft>
                <a:spcPts val="0"/>
              </a:spcAft>
              <a:buSzPts val="1400"/>
              <a:buChar char="●"/>
            </a:pPr>
            <a:r>
              <a:rPr lang="en"/>
              <a:t>This step converts textual input into a format that can be efficiently processed by neural networks, facilitating learning.</a:t>
            </a:r>
            <a:endParaRPr/>
          </a:p>
          <a:p>
            <a:pPr indent="0" lvl="0" marL="0" rtl="0" algn="l">
              <a:spcBef>
                <a:spcPts val="1200"/>
              </a:spcBef>
              <a:spcAft>
                <a:spcPts val="1200"/>
              </a:spcAft>
              <a:buNone/>
            </a:pPr>
            <a:r>
              <a:t/>
            </a:r>
            <a:endParaRPr/>
          </a:p>
        </p:txBody>
      </p:sp>
      <p:sp>
        <p:nvSpPr>
          <p:cNvPr id="137" name="Google Shape;137;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38" name="Google Shape;138;p22"/>
          <p:cNvPicPr preferRelativeResize="0"/>
          <p:nvPr/>
        </p:nvPicPr>
        <p:blipFill>
          <a:blip r:embed="rId3">
            <a:alphaModFix/>
          </a:blip>
          <a:stretch>
            <a:fillRect/>
          </a:stretch>
        </p:blipFill>
        <p:spPr>
          <a:xfrm>
            <a:off x="994575" y="2207550"/>
            <a:ext cx="7029050" cy="1122700"/>
          </a:xfrm>
          <a:prstGeom prst="rect">
            <a:avLst/>
          </a:prstGeom>
          <a:noFill/>
          <a:ln>
            <a:noFill/>
          </a:ln>
        </p:spPr>
      </p:pic>
      <p:pic>
        <p:nvPicPr>
          <p:cNvPr id="139" name="Google Shape;139;p22"/>
          <p:cNvPicPr preferRelativeResize="0"/>
          <p:nvPr/>
        </p:nvPicPr>
        <p:blipFill>
          <a:blip r:embed="rId4">
            <a:alphaModFix/>
          </a:blip>
          <a:stretch>
            <a:fillRect/>
          </a:stretch>
        </p:blipFill>
        <p:spPr>
          <a:xfrm>
            <a:off x="994575" y="3667925"/>
            <a:ext cx="7029051" cy="1204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342900" lvl="0" marL="914400" rtl="0" algn="l">
              <a:spcBef>
                <a:spcPts val="0"/>
              </a:spcBef>
              <a:spcAft>
                <a:spcPts val="0"/>
              </a:spcAft>
              <a:buSzPts val="1800"/>
              <a:buChar char="●"/>
            </a:pPr>
            <a:r>
              <a:rPr lang="en"/>
              <a:t>Our caption generation model combines LSTM layers for text processing with dense layers that integrate image features from VGG16.</a:t>
            </a:r>
            <a:endParaRPr/>
          </a:p>
          <a:p>
            <a:pPr indent="-342900" lvl="0" marL="914400" rtl="0" algn="l">
              <a:spcBef>
                <a:spcPts val="0"/>
              </a:spcBef>
              <a:spcAft>
                <a:spcPts val="0"/>
              </a:spcAft>
              <a:buSzPts val="1800"/>
              <a:buChar char="●"/>
            </a:pPr>
            <a:r>
              <a:rPr lang="en"/>
              <a:t>The architecture is designed to balance the influence of visual and textual inputs, generating coherent and contextually relevant captions.</a:t>
            </a:r>
            <a:endParaRPr/>
          </a:p>
        </p:txBody>
      </p:sp>
      <p:sp>
        <p:nvSpPr>
          <p:cNvPr id="145" name="Google Shape;145;p23"/>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a:t>
            </a:r>
            <a:r>
              <a:rPr lang="en"/>
              <a:t> 8: Model Architecture for Caption Generation LSTM</a:t>
            </a:r>
            <a:endParaRPr/>
          </a:p>
        </p:txBody>
      </p:sp>
      <p:sp>
        <p:nvSpPr>
          <p:cNvPr id="146" name="Google Shape;146;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7" name="Google Shape;147;p23"/>
          <p:cNvPicPr preferRelativeResize="0"/>
          <p:nvPr/>
        </p:nvPicPr>
        <p:blipFill>
          <a:blip r:embed="rId3">
            <a:alphaModFix/>
          </a:blip>
          <a:stretch>
            <a:fillRect/>
          </a:stretch>
        </p:blipFill>
        <p:spPr>
          <a:xfrm>
            <a:off x="4432352" y="2170375"/>
            <a:ext cx="3688325" cy="2849276"/>
          </a:xfrm>
          <a:prstGeom prst="rect">
            <a:avLst/>
          </a:prstGeom>
          <a:noFill/>
          <a:ln>
            <a:noFill/>
          </a:ln>
        </p:spPr>
      </p:pic>
      <p:sp>
        <p:nvSpPr>
          <p:cNvPr id="148" name="Google Shape;148;p23"/>
          <p:cNvSpPr txBox="1"/>
          <p:nvPr/>
        </p:nvSpPr>
        <p:spPr>
          <a:xfrm>
            <a:off x="180775" y="4598425"/>
            <a:ext cx="9144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3"/>
                </a:solidFill>
                <a:latin typeface="Proxima Nova"/>
                <a:ea typeface="Proxima Nova"/>
                <a:cs typeface="Proxima Nova"/>
                <a:sym typeface="Proxima Nova"/>
              </a:rPr>
              <a:t>Ref: </a:t>
            </a:r>
            <a:r>
              <a:rPr lang="en" sz="1100" u="sng">
                <a:solidFill>
                  <a:schemeClr val="hlink"/>
                </a:solidFill>
                <a:latin typeface="Proxima Nova"/>
                <a:ea typeface="Proxima Nova"/>
                <a:cs typeface="Proxima Nova"/>
                <a:sym typeface="Proxima Nova"/>
                <a:hlinkClick r:id="rId4"/>
              </a:rPr>
              <a:t>https://arxiv.org/abs/1411.4555</a:t>
            </a:r>
            <a:endParaRPr sz="11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1100">
              <a:solidFill>
                <a:schemeClr val="accent3"/>
              </a:solidFill>
              <a:latin typeface="Proxima Nova"/>
              <a:ea typeface="Proxima Nova"/>
              <a:cs typeface="Proxima Nova"/>
              <a:sym typeface="Proxima Nova"/>
            </a:endParaRPr>
          </a:p>
        </p:txBody>
      </p:sp>
      <p:pic>
        <p:nvPicPr>
          <p:cNvPr id="149" name="Google Shape;149;p23"/>
          <p:cNvPicPr preferRelativeResize="0"/>
          <p:nvPr/>
        </p:nvPicPr>
        <p:blipFill>
          <a:blip r:embed="rId5">
            <a:alphaModFix/>
          </a:blip>
          <a:stretch>
            <a:fillRect/>
          </a:stretch>
        </p:blipFill>
        <p:spPr>
          <a:xfrm>
            <a:off x="274095" y="2299400"/>
            <a:ext cx="4017026" cy="2299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4"/>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a:t>
            </a:r>
            <a:r>
              <a:rPr lang="en"/>
              <a:t> 9: Evaluating Model Performance with BLEU Score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5" name="Google Shape;155;p24"/>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a:p>
          <a:p>
            <a:pPr indent="-342900" lvl="0" marL="914400" rtl="0" algn="l">
              <a:spcBef>
                <a:spcPts val="1200"/>
              </a:spcBef>
              <a:spcAft>
                <a:spcPts val="0"/>
              </a:spcAft>
              <a:buSzPts val="1800"/>
              <a:buChar char="●"/>
            </a:pPr>
            <a:r>
              <a:rPr lang="en"/>
              <a:t>Post-training, the model’s performance was evaluated on a separate test set using BLEU Score, highlighting its effectiveness in real-world scenarios.</a:t>
            </a:r>
            <a:endParaRPr/>
          </a:p>
          <a:p>
            <a:pPr indent="-342900" lvl="0" marL="914400" rtl="0" algn="l">
              <a:spcBef>
                <a:spcPts val="0"/>
              </a:spcBef>
              <a:spcAft>
                <a:spcPts val="0"/>
              </a:spcAft>
              <a:buSzPts val="1800"/>
              <a:buChar char="●"/>
            </a:pPr>
            <a:r>
              <a:rPr lang="en"/>
              <a:t>The BLEU scores provided insights into the linguistic quality of captions, informing further fine-tuning.</a:t>
            </a:r>
            <a:endParaRPr/>
          </a:p>
        </p:txBody>
      </p:sp>
      <p:sp>
        <p:nvSpPr>
          <p:cNvPr id="156" name="Google Shape;156;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a:t>
            </a:r>
            <a:r>
              <a:rPr lang="en"/>
              <a:t> 10: Image Upload and Caption Generation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62" name="Google Shape;162;p25"/>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Char char="●"/>
            </a:pPr>
            <a:r>
              <a:rPr lang="en"/>
              <a:t>The system allows for uploading new images via a user interface, automatically generating captions based on learned models.</a:t>
            </a:r>
            <a:endParaRPr/>
          </a:p>
          <a:p>
            <a:pPr indent="-342900" lvl="0" marL="457200" rtl="0" algn="l">
              <a:spcBef>
                <a:spcPts val="0"/>
              </a:spcBef>
              <a:spcAft>
                <a:spcPts val="0"/>
              </a:spcAft>
              <a:buSzPts val="1800"/>
              <a:buChar char="●"/>
            </a:pPr>
            <a:r>
              <a:rPr lang="en"/>
              <a:t>This functionality demonstrates the practical application of our model in real-time image understanding and caption generation.</a:t>
            </a:r>
            <a:endParaRPr/>
          </a:p>
          <a:p>
            <a:pPr indent="0" lvl="0" marL="0" rtl="0" algn="l">
              <a:spcBef>
                <a:spcPts val="1200"/>
              </a:spcBef>
              <a:spcAft>
                <a:spcPts val="1200"/>
              </a:spcAft>
              <a:buNone/>
            </a:pPr>
            <a:r>
              <a:t/>
            </a:r>
            <a:endParaRPr/>
          </a:p>
        </p:txBody>
      </p:sp>
      <p:sp>
        <p:nvSpPr>
          <p:cNvPr id="163" name="Google Shape;163;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64" name="Google Shape;164;p25"/>
          <p:cNvPicPr preferRelativeResize="0"/>
          <p:nvPr/>
        </p:nvPicPr>
        <p:blipFill>
          <a:blip r:embed="rId3">
            <a:alphaModFix/>
          </a:blip>
          <a:stretch>
            <a:fillRect/>
          </a:stretch>
        </p:blipFill>
        <p:spPr>
          <a:xfrm>
            <a:off x="247650" y="2911400"/>
            <a:ext cx="8648700" cy="1847850"/>
          </a:xfrm>
          <a:prstGeom prst="rect">
            <a:avLst/>
          </a:prstGeom>
          <a:noFill/>
          <a:ln>
            <a:noFill/>
          </a:ln>
        </p:spPr>
      </p:pic>
      <p:pic>
        <p:nvPicPr>
          <p:cNvPr id="165" name="Google Shape;165;p25"/>
          <p:cNvPicPr preferRelativeResize="0"/>
          <p:nvPr/>
        </p:nvPicPr>
        <p:blipFill>
          <a:blip r:embed="rId4">
            <a:alphaModFix/>
          </a:blip>
          <a:stretch>
            <a:fillRect/>
          </a:stretch>
        </p:blipFill>
        <p:spPr>
          <a:xfrm>
            <a:off x="6053725" y="2411000"/>
            <a:ext cx="2842627" cy="1598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Model Configuration and Parameters</a:t>
            </a:r>
            <a:endParaRPr b="1" sz="165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b="1"/>
          </a:p>
        </p:txBody>
      </p:sp>
      <p:sp>
        <p:nvSpPr>
          <p:cNvPr id="171" name="Google Shape;171;p26"/>
          <p:cNvSpPr txBox="1"/>
          <p:nvPr>
            <p:ph idx="1" type="body"/>
          </p:nvPr>
        </p:nvSpPr>
        <p:spPr>
          <a:xfrm>
            <a:off x="106450" y="808775"/>
            <a:ext cx="8805300" cy="4199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Loss Function</a:t>
            </a:r>
            <a:endParaRPr/>
          </a:p>
          <a:p>
            <a:pPr indent="-317500" lvl="1" marL="914400" rtl="0" algn="l">
              <a:spcBef>
                <a:spcPts val="0"/>
              </a:spcBef>
              <a:spcAft>
                <a:spcPts val="0"/>
              </a:spcAft>
              <a:buSzPts val="1400"/>
              <a:buChar char="●"/>
            </a:pPr>
            <a:r>
              <a:rPr lang="en"/>
              <a:t>Utilizes categorical </a:t>
            </a:r>
            <a:r>
              <a:rPr b="1" lang="en"/>
              <a:t>crossentropy</a:t>
            </a:r>
            <a:r>
              <a:rPr lang="en"/>
              <a:t> to measure the discrepancy between predicted and actual captions.</a:t>
            </a:r>
            <a:endParaRPr/>
          </a:p>
          <a:p>
            <a:pPr indent="-342900" lvl="0" marL="457200" rtl="0" algn="l">
              <a:spcBef>
                <a:spcPts val="0"/>
              </a:spcBef>
              <a:spcAft>
                <a:spcPts val="0"/>
              </a:spcAft>
              <a:buSzPts val="1800"/>
              <a:buChar char="●"/>
            </a:pPr>
            <a:r>
              <a:rPr lang="en"/>
              <a:t>Activation Functions</a:t>
            </a:r>
            <a:endParaRPr/>
          </a:p>
          <a:p>
            <a:pPr indent="-317500" lvl="1" marL="914400" rtl="0" algn="l">
              <a:spcBef>
                <a:spcPts val="0"/>
              </a:spcBef>
              <a:spcAft>
                <a:spcPts val="0"/>
              </a:spcAft>
              <a:buSzPts val="1400"/>
              <a:buChar char="●"/>
            </a:pPr>
            <a:r>
              <a:rPr b="1" lang="en"/>
              <a:t>ReLU</a:t>
            </a:r>
            <a:r>
              <a:rPr lang="en"/>
              <a:t> for non-linearity in hidden layers.</a:t>
            </a:r>
            <a:endParaRPr/>
          </a:p>
          <a:p>
            <a:pPr indent="-317500" lvl="1" marL="914400" rtl="0" algn="l">
              <a:spcBef>
                <a:spcPts val="0"/>
              </a:spcBef>
              <a:spcAft>
                <a:spcPts val="0"/>
              </a:spcAft>
              <a:buSzPts val="1400"/>
              <a:buChar char="●"/>
            </a:pPr>
            <a:r>
              <a:rPr b="1" lang="en"/>
              <a:t>Softmax</a:t>
            </a:r>
            <a:r>
              <a:rPr lang="en"/>
              <a:t> in the output layer for normalizing the output to probability distribution.</a:t>
            </a:r>
            <a:endParaRPr/>
          </a:p>
          <a:p>
            <a:pPr indent="-342900" lvl="0" marL="457200" rtl="0" algn="l">
              <a:spcBef>
                <a:spcPts val="0"/>
              </a:spcBef>
              <a:spcAft>
                <a:spcPts val="0"/>
              </a:spcAft>
              <a:buSzPts val="1800"/>
              <a:buChar char="●"/>
            </a:pPr>
            <a:r>
              <a:rPr lang="en"/>
              <a:t>Optimizer and Learning Rate</a:t>
            </a:r>
            <a:endParaRPr/>
          </a:p>
          <a:p>
            <a:pPr indent="-317500" lvl="1" marL="914400" rtl="0" algn="l">
              <a:spcBef>
                <a:spcPts val="0"/>
              </a:spcBef>
              <a:spcAft>
                <a:spcPts val="0"/>
              </a:spcAft>
              <a:buSzPts val="1400"/>
              <a:buChar char="●"/>
            </a:pPr>
            <a:r>
              <a:rPr b="1" lang="en"/>
              <a:t>Adam optimizer</a:t>
            </a:r>
            <a:r>
              <a:rPr lang="en"/>
              <a:t> for efficient learning rate adjustments.</a:t>
            </a:r>
            <a:endParaRPr/>
          </a:p>
          <a:p>
            <a:pPr indent="-317500" lvl="1" marL="914400" rtl="0" algn="l">
              <a:spcBef>
                <a:spcPts val="0"/>
              </a:spcBef>
              <a:spcAft>
                <a:spcPts val="0"/>
              </a:spcAft>
              <a:buSzPts val="1400"/>
              <a:buChar char="●"/>
            </a:pPr>
            <a:r>
              <a:rPr lang="en"/>
              <a:t>Initial learning rate set at 0.001.</a:t>
            </a:r>
            <a:endParaRPr/>
          </a:p>
          <a:p>
            <a:pPr indent="-342900" lvl="0" marL="457200" rtl="0" algn="l">
              <a:spcBef>
                <a:spcPts val="0"/>
              </a:spcBef>
              <a:spcAft>
                <a:spcPts val="0"/>
              </a:spcAft>
              <a:buSzPts val="1800"/>
              <a:buChar char="●"/>
            </a:pPr>
            <a:r>
              <a:rPr lang="en"/>
              <a:t>Batch Size and Epochs</a:t>
            </a:r>
            <a:endParaRPr/>
          </a:p>
          <a:p>
            <a:pPr indent="-317500" lvl="1" marL="914400" rtl="0" algn="l">
              <a:spcBef>
                <a:spcPts val="0"/>
              </a:spcBef>
              <a:spcAft>
                <a:spcPts val="0"/>
              </a:spcAft>
              <a:buSzPts val="1400"/>
              <a:buChar char="●"/>
            </a:pPr>
            <a:r>
              <a:rPr lang="en"/>
              <a:t>Batch size: 64 — balances computation efficiency and model performance.</a:t>
            </a:r>
            <a:endParaRPr/>
          </a:p>
          <a:p>
            <a:pPr indent="-317500" lvl="1" marL="914400" rtl="0" algn="l">
              <a:spcBef>
                <a:spcPts val="0"/>
              </a:spcBef>
              <a:spcAft>
                <a:spcPts val="0"/>
              </a:spcAft>
              <a:buSzPts val="1400"/>
              <a:buChar char="●"/>
            </a:pPr>
            <a:r>
              <a:rPr lang="en"/>
              <a:t>Epochs: 5 — sufficient for experimenting.</a:t>
            </a:r>
            <a:endParaRPr/>
          </a:p>
        </p:txBody>
      </p:sp>
      <p:sp>
        <p:nvSpPr>
          <p:cNvPr id="172" name="Google Shape;172;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7"/>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Experiments</a:t>
            </a:r>
            <a:endParaRPr b="1" sz="165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b="1"/>
          </a:p>
        </p:txBody>
      </p:sp>
      <p:sp>
        <p:nvSpPr>
          <p:cNvPr id="178" name="Google Shape;178;p27"/>
          <p:cNvSpPr txBox="1"/>
          <p:nvPr>
            <p:ph idx="1" type="body"/>
          </p:nvPr>
        </p:nvSpPr>
        <p:spPr>
          <a:xfrm>
            <a:off x="106450" y="808775"/>
            <a:ext cx="8805300" cy="4199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t/>
            </a:r>
            <a:endParaRPr/>
          </a:p>
          <a:p>
            <a:pPr indent="-334327" lvl="0" marL="457200" rtl="0" algn="l">
              <a:spcBef>
                <a:spcPts val="1200"/>
              </a:spcBef>
              <a:spcAft>
                <a:spcPts val="0"/>
              </a:spcAft>
              <a:buSzPct val="100000"/>
              <a:buChar char="●"/>
            </a:pPr>
            <a:r>
              <a:rPr lang="en"/>
              <a:t>Setup and Challenges</a:t>
            </a:r>
            <a:endParaRPr/>
          </a:p>
          <a:p>
            <a:pPr indent="-310832" lvl="1" marL="914400" rtl="0" algn="l">
              <a:spcBef>
                <a:spcPts val="0"/>
              </a:spcBef>
              <a:spcAft>
                <a:spcPts val="0"/>
              </a:spcAft>
              <a:buSzPct val="100000"/>
              <a:buChar char="●"/>
            </a:pPr>
            <a:r>
              <a:rPr lang="en"/>
              <a:t>Configured TensorFlow to use Apple's Metal API, overcoming initial compatibility issues and optimizing for GPU performance.</a:t>
            </a:r>
            <a:endParaRPr/>
          </a:p>
          <a:p>
            <a:pPr indent="0" lvl="0" marL="1371600" rtl="0" algn="l">
              <a:spcBef>
                <a:spcPts val="1200"/>
              </a:spcBef>
              <a:spcAft>
                <a:spcPts val="0"/>
              </a:spcAft>
              <a:buNone/>
            </a:pPr>
            <a:r>
              <a:rPr lang="en" u="sng">
                <a:solidFill>
                  <a:schemeClr val="accent5"/>
                </a:solidFill>
                <a:hlinkClick r:id="rId3">
                  <a:extLst>
                    <a:ext uri="{A12FA001-AC4F-418D-AE19-62706E023703}">
                      <ahyp:hlinkClr val="tx"/>
                    </a:ext>
                  </a:extLst>
                </a:hlinkClick>
              </a:rPr>
              <a:t>https://developer.apple.com/metal/tensorflow-plugin/</a:t>
            </a:r>
            <a:endParaRPr sz="1000"/>
          </a:p>
          <a:p>
            <a:pPr indent="-310832" lvl="1" marL="914400" rtl="0" algn="l">
              <a:spcBef>
                <a:spcPts val="1200"/>
              </a:spcBef>
              <a:spcAft>
                <a:spcPts val="0"/>
              </a:spcAft>
              <a:buSzPct val="100000"/>
              <a:buChar char="●"/>
            </a:pPr>
            <a:r>
              <a:rPr lang="en"/>
              <a:t>Failed to re create Neural Talk (wasted a lot of time)</a:t>
            </a:r>
            <a:endParaRPr/>
          </a:p>
          <a:p>
            <a:pPr indent="0" lvl="0" marL="1371600" rtl="0" algn="l">
              <a:spcBef>
                <a:spcPts val="1200"/>
              </a:spcBef>
              <a:spcAft>
                <a:spcPts val="0"/>
              </a:spcAft>
              <a:buNone/>
            </a:pPr>
            <a:r>
              <a:rPr lang="en" u="sng">
                <a:solidFill>
                  <a:schemeClr val="accent5"/>
                </a:solidFill>
                <a:latin typeface="Arial"/>
                <a:ea typeface="Arial"/>
                <a:cs typeface="Arial"/>
                <a:sym typeface="Arial"/>
                <a:hlinkClick r:id="rId4">
                  <a:extLst>
                    <a:ext uri="{A12FA001-AC4F-418D-AE19-62706E023703}">
                      <ahyp:hlinkClr val="tx"/>
                    </a:ext>
                  </a:extLst>
                </a:hlinkClick>
              </a:rPr>
              <a:t>https://github.com/karpathy/neuraltalk2</a:t>
            </a:r>
            <a:endParaRPr/>
          </a:p>
          <a:p>
            <a:pPr indent="-334327" lvl="0" marL="1371600" rtl="0" algn="l">
              <a:spcBef>
                <a:spcPts val="1200"/>
              </a:spcBef>
              <a:spcAft>
                <a:spcPts val="0"/>
              </a:spcAft>
              <a:buSzPct val="100000"/>
              <a:buChar char="●"/>
            </a:pPr>
            <a:r>
              <a:rPr lang="en"/>
              <a:t>Libs are too old (Torch)</a:t>
            </a:r>
            <a:endParaRPr/>
          </a:p>
          <a:p>
            <a:pPr indent="-334327" lvl="0" marL="1371600" rtl="0" algn="l">
              <a:spcBef>
                <a:spcPts val="0"/>
              </a:spcBef>
              <a:spcAft>
                <a:spcPts val="0"/>
              </a:spcAft>
              <a:buSzPct val="100000"/>
              <a:buChar char="●"/>
            </a:pPr>
            <a:r>
              <a:rPr lang="en"/>
              <a:t>Unable to install it on windows only supported in mac and linux </a:t>
            </a:r>
            <a:endParaRPr/>
          </a:p>
          <a:p>
            <a:pPr indent="-334327" lvl="0" marL="1371600" rtl="0" algn="l">
              <a:spcBef>
                <a:spcPts val="0"/>
              </a:spcBef>
              <a:spcAft>
                <a:spcPts val="0"/>
              </a:spcAft>
              <a:buSzPct val="100000"/>
              <a:buChar char="●"/>
            </a:pPr>
            <a:r>
              <a:rPr lang="en"/>
              <a:t>Tried docker: </a:t>
            </a:r>
            <a:r>
              <a:rPr lang="en" u="sng">
                <a:solidFill>
                  <a:schemeClr val="hlink"/>
                </a:solidFill>
                <a:hlinkClick r:id="rId5"/>
              </a:rPr>
              <a:t>https://github.com/beeva-enriqueotero/docker-neuraltalk2</a:t>
            </a:r>
            <a:endParaRPr/>
          </a:p>
          <a:p>
            <a:pPr indent="-334327" lvl="0" marL="1371600" rtl="0" algn="l">
              <a:spcBef>
                <a:spcPts val="0"/>
              </a:spcBef>
              <a:spcAft>
                <a:spcPts val="0"/>
              </a:spcAft>
              <a:buSzPct val="100000"/>
              <a:buChar char="●"/>
            </a:pPr>
            <a:r>
              <a:rPr lang="en"/>
              <a:t>Tried to convert the torch model via: </a:t>
            </a:r>
            <a:r>
              <a:rPr lang="en" u="sng">
                <a:solidFill>
                  <a:schemeClr val="hlink"/>
                </a:solidFill>
                <a:hlinkClick r:id="rId6"/>
              </a:rPr>
              <a:t>https://github.com/microsoft/MMdnn</a:t>
            </a:r>
            <a:endParaRPr/>
          </a:p>
          <a:p>
            <a:pPr indent="0" lvl="0" marL="0" rtl="0" algn="l">
              <a:spcBef>
                <a:spcPts val="1200"/>
              </a:spcBef>
              <a:spcAft>
                <a:spcPts val="1200"/>
              </a:spcAft>
              <a:buNone/>
            </a:pPr>
            <a:r>
              <a:t/>
            </a:r>
            <a:endParaRPr/>
          </a:p>
        </p:txBody>
      </p:sp>
      <p:sp>
        <p:nvSpPr>
          <p:cNvPr id="179" name="Google Shape;179;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8"/>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Results</a:t>
            </a:r>
            <a:endParaRPr b="1" sz="165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b="1"/>
          </a:p>
        </p:txBody>
      </p:sp>
      <p:sp>
        <p:nvSpPr>
          <p:cNvPr id="185" name="Google Shape;185;p28"/>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Performance Overview</a:t>
            </a:r>
            <a:endParaRPr/>
          </a:p>
          <a:p>
            <a:pPr indent="-317500" lvl="1" marL="914400" rtl="0" algn="l">
              <a:spcBef>
                <a:spcPts val="0"/>
              </a:spcBef>
              <a:spcAft>
                <a:spcPts val="0"/>
              </a:spcAft>
              <a:buSzPts val="1400"/>
              <a:buChar char="●"/>
            </a:pPr>
            <a:r>
              <a:rPr lang="en"/>
              <a:t>Displayed through graphs showing training versus validation loss over epochs.</a:t>
            </a:r>
            <a:endParaRPr/>
          </a:p>
          <a:p>
            <a:pPr indent="-342900" lvl="0" marL="457200" rtl="0" algn="l">
              <a:spcBef>
                <a:spcPts val="0"/>
              </a:spcBef>
              <a:spcAft>
                <a:spcPts val="0"/>
              </a:spcAft>
              <a:buSzPts val="1800"/>
              <a:buChar char="●"/>
            </a:pPr>
            <a:r>
              <a:rPr lang="en"/>
              <a:t>Caption Samples</a:t>
            </a:r>
            <a:endParaRPr/>
          </a:p>
          <a:p>
            <a:pPr indent="-317500" lvl="1" marL="914400" rtl="0" algn="l">
              <a:spcBef>
                <a:spcPts val="0"/>
              </a:spcBef>
              <a:spcAft>
                <a:spcPts val="0"/>
              </a:spcAft>
              <a:buSzPts val="1400"/>
              <a:buChar char="●"/>
            </a:pPr>
            <a:r>
              <a:rPr lang="en"/>
              <a:t>Showcases examples of successful and less accurate captions generated by the model.</a:t>
            </a:r>
            <a:endParaRPr/>
          </a:p>
          <a:p>
            <a:pPr indent="0" lvl="0" marL="0" rtl="0" algn="l">
              <a:spcBef>
                <a:spcPts val="1200"/>
              </a:spcBef>
              <a:spcAft>
                <a:spcPts val="1200"/>
              </a:spcAft>
              <a:buNone/>
            </a:pPr>
            <a:r>
              <a:t/>
            </a:r>
            <a:endParaRPr/>
          </a:p>
        </p:txBody>
      </p:sp>
      <p:sp>
        <p:nvSpPr>
          <p:cNvPr id="186" name="Google Shape;186;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7" name="Google Shape;187;p28"/>
          <p:cNvPicPr preferRelativeResize="0"/>
          <p:nvPr/>
        </p:nvPicPr>
        <p:blipFill>
          <a:blip r:embed="rId3">
            <a:alphaModFix/>
          </a:blip>
          <a:stretch>
            <a:fillRect/>
          </a:stretch>
        </p:blipFill>
        <p:spPr>
          <a:xfrm>
            <a:off x="4842930" y="1989250"/>
            <a:ext cx="2968951" cy="2922098"/>
          </a:xfrm>
          <a:prstGeom prst="rect">
            <a:avLst/>
          </a:prstGeom>
          <a:noFill/>
          <a:ln>
            <a:noFill/>
          </a:ln>
        </p:spPr>
      </p:pic>
      <p:pic>
        <p:nvPicPr>
          <p:cNvPr id="188" name="Google Shape;188;p28"/>
          <p:cNvPicPr preferRelativeResize="0"/>
          <p:nvPr/>
        </p:nvPicPr>
        <p:blipFill>
          <a:blip r:embed="rId4">
            <a:alphaModFix/>
          </a:blip>
          <a:stretch>
            <a:fillRect/>
          </a:stretch>
        </p:blipFill>
        <p:spPr>
          <a:xfrm>
            <a:off x="1126200" y="2013713"/>
            <a:ext cx="2230399" cy="287317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9"/>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Learning Outcomes</a:t>
            </a:r>
            <a:endParaRPr b="1" sz="165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b="1"/>
          </a:p>
        </p:txBody>
      </p:sp>
      <p:sp>
        <p:nvSpPr>
          <p:cNvPr id="194" name="Google Shape;194;p29"/>
          <p:cNvSpPr txBox="1"/>
          <p:nvPr>
            <p:ph idx="1" type="body"/>
          </p:nvPr>
        </p:nvSpPr>
        <p:spPr>
          <a:xfrm>
            <a:off x="106450" y="808775"/>
            <a:ext cx="8805300" cy="40899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Data Preprocessing (Tokenization) </a:t>
            </a:r>
            <a:endParaRPr/>
          </a:p>
          <a:p>
            <a:pPr indent="-342900" lvl="0" marL="457200" rtl="0" algn="l">
              <a:spcBef>
                <a:spcPts val="0"/>
              </a:spcBef>
              <a:spcAft>
                <a:spcPts val="0"/>
              </a:spcAft>
              <a:buSzPts val="1800"/>
              <a:buChar char="●"/>
            </a:pPr>
            <a:r>
              <a:rPr lang="en"/>
              <a:t>Using pretrained model</a:t>
            </a:r>
            <a:endParaRPr/>
          </a:p>
          <a:p>
            <a:pPr indent="-342900" lvl="0" marL="457200" rtl="0" algn="l">
              <a:spcBef>
                <a:spcPts val="0"/>
              </a:spcBef>
              <a:spcAft>
                <a:spcPts val="0"/>
              </a:spcAft>
              <a:buSzPts val="1800"/>
              <a:buChar char="●"/>
            </a:pPr>
            <a:r>
              <a:rPr lang="en"/>
              <a:t>How to configure GPU on </a:t>
            </a:r>
            <a:r>
              <a:rPr lang="en"/>
              <a:t>local and run your .ipynb file</a:t>
            </a:r>
            <a:endParaRPr/>
          </a:p>
          <a:p>
            <a:pPr indent="-342900" lvl="0" marL="457200" rtl="0" algn="l">
              <a:spcBef>
                <a:spcPts val="0"/>
              </a:spcBef>
              <a:spcAft>
                <a:spcPts val="0"/>
              </a:spcAft>
              <a:buSzPts val="1800"/>
              <a:buChar char="●"/>
            </a:pPr>
            <a:r>
              <a:rPr lang="en"/>
              <a:t>LSTM and RNN</a:t>
            </a:r>
            <a:endParaRPr/>
          </a:p>
          <a:p>
            <a:pPr indent="-342900" lvl="0" marL="457200" rtl="0" algn="l">
              <a:spcBef>
                <a:spcPts val="0"/>
              </a:spcBef>
              <a:spcAft>
                <a:spcPts val="0"/>
              </a:spcAft>
              <a:buSzPts val="1800"/>
              <a:buChar char="●"/>
            </a:pPr>
            <a:r>
              <a:rPr lang="en"/>
              <a:t>VGGNet Practical usage</a:t>
            </a:r>
            <a:endParaRPr/>
          </a:p>
          <a:p>
            <a:pPr indent="-342900" lvl="0" marL="457200" rtl="0" algn="l">
              <a:spcBef>
                <a:spcPts val="0"/>
              </a:spcBef>
              <a:spcAft>
                <a:spcPts val="0"/>
              </a:spcAft>
              <a:buSzPts val="1800"/>
              <a:buChar char="●"/>
            </a:pPr>
            <a:r>
              <a:rPr lang="en"/>
              <a:t>TensorFlow</a:t>
            </a:r>
            <a:endParaRPr/>
          </a:p>
          <a:p>
            <a:pPr indent="-342900" lvl="0" marL="457200" rtl="0" algn="l">
              <a:spcBef>
                <a:spcPts val="0"/>
              </a:spcBef>
              <a:spcAft>
                <a:spcPts val="0"/>
              </a:spcAft>
              <a:buSzPts val="1800"/>
              <a:buChar char="●"/>
            </a:pPr>
            <a:r>
              <a:rPr lang="en"/>
              <a:t>BLEU Metrics</a:t>
            </a:r>
            <a:endParaRPr/>
          </a:p>
          <a:p>
            <a:pPr indent="-342900" lvl="0" marL="457200" rtl="0" algn="l">
              <a:spcBef>
                <a:spcPts val="0"/>
              </a:spcBef>
              <a:spcAft>
                <a:spcPts val="0"/>
              </a:spcAft>
              <a:buSzPts val="1800"/>
              <a:buChar char="●"/>
            </a:pPr>
            <a:r>
              <a:rPr lang="en"/>
              <a:t>MMdnn</a:t>
            </a:r>
            <a:endParaRPr/>
          </a:p>
          <a:p>
            <a:pPr indent="-342900" lvl="0" marL="457200" rtl="0" algn="l">
              <a:spcBef>
                <a:spcPts val="0"/>
              </a:spcBef>
              <a:spcAft>
                <a:spcPts val="0"/>
              </a:spcAft>
              <a:buSzPts val="1800"/>
              <a:buChar char="●"/>
            </a:pPr>
            <a:r>
              <a:rPr lang="en"/>
              <a:t>Different papers regarding image captioning</a:t>
            </a:r>
            <a:endParaRPr/>
          </a:p>
          <a:p>
            <a:pPr indent="-342900" lvl="0" marL="457200" rtl="0" algn="l">
              <a:spcBef>
                <a:spcPts val="0"/>
              </a:spcBef>
              <a:spcAft>
                <a:spcPts val="0"/>
              </a:spcAft>
              <a:buSzPts val="1800"/>
              <a:buChar char="●"/>
            </a:pPr>
            <a:r>
              <a:rPr lang="en"/>
              <a:t>Right direction for future exploration : Transformers</a:t>
            </a:r>
            <a:endParaRPr/>
          </a:p>
          <a:p>
            <a:pPr indent="-342900" lvl="0" marL="457200" rtl="0" algn="l">
              <a:spcBef>
                <a:spcPts val="0"/>
              </a:spcBef>
              <a:spcAft>
                <a:spcPts val="0"/>
              </a:spcAft>
              <a:buSzPts val="1800"/>
              <a:buChar char="●"/>
            </a:pPr>
            <a:r>
              <a:rPr lang="en"/>
              <a:t>How to save models and evaluate later</a:t>
            </a:r>
            <a:endParaRPr/>
          </a:p>
          <a:p>
            <a:pPr indent="-342900" lvl="0" marL="457200" rtl="0" algn="l">
              <a:spcBef>
                <a:spcPts val="0"/>
              </a:spcBef>
              <a:spcAft>
                <a:spcPts val="0"/>
              </a:spcAft>
              <a:buSzPts val="1800"/>
              <a:buChar char="●"/>
            </a:pPr>
            <a:r>
              <a:rPr lang="en"/>
              <a:t>Uploading an image to colab notebook</a:t>
            </a:r>
            <a:endParaRPr/>
          </a:p>
          <a:p>
            <a:pPr indent="-342900" lvl="0" marL="457200" rtl="0" algn="l">
              <a:spcBef>
                <a:spcPts val="0"/>
              </a:spcBef>
              <a:spcAft>
                <a:spcPts val="0"/>
              </a:spcAft>
              <a:buSzPts val="1800"/>
              <a:buChar char="●"/>
            </a:pPr>
            <a:r>
              <a:rPr lang="en"/>
              <a:t>How to write a professional CV Report and Present</a:t>
            </a:r>
            <a:endParaRPr/>
          </a:p>
        </p:txBody>
      </p:sp>
      <p:sp>
        <p:nvSpPr>
          <p:cNvPr id="195" name="Google Shape;195;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0"/>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Conclusions and Future Work</a:t>
            </a:r>
            <a:endParaRPr b="1" sz="165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b="1"/>
          </a:p>
        </p:txBody>
      </p:sp>
      <p:sp>
        <p:nvSpPr>
          <p:cNvPr id="201" name="Google Shape;201;p30"/>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Key Takeaways</a:t>
            </a:r>
            <a:endParaRPr/>
          </a:p>
          <a:p>
            <a:pPr indent="-317500" lvl="1" marL="914400" rtl="0" algn="l">
              <a:spcBef>
                <a:spcPts val="0"/>
              </a:spcBef>
              <a:spcAft>
                <a:spcPts val="0"/>
              </a:spcAft>
              <a:buSzPts val="1400"/>
              <a:buChar char="●"/>
            </a:pPr>
            <a:r>
              <a:rPr lang="en"/>
              <a:t>The LSTM and VGG16 combination is effective but requires enhancements for complex scenarios.</a:t>
            </a:r>
            <a:endParaRPr/>
          </a:p>
          <a:p>
            <a:pPr indent="-342900" lvl="0" marL="457200" rtl="0" algn="l">
              <a:spcBef>
                <a:spcPts val="0"/>
              </a:spcBef>
              <a:spcAft>
                <a:spcPts val="0"/>
              </a:spcAft>
              <a:buSzPts val="1800"/>
              <a:buChar char="●"/>
            </a:pPr>
            <a:r>
              <a:rPr lang="en"/>
              <a:t>Next Steps</a:t>
            </a:r>
            <a:endParaRPr/>
          </a:p>
          <a:p>
            <a:pPr indent="-317500" lvl="1" marL="914400" rtl="0" algn="l">
              <a:spcBef>
                <a:spcPts val="0"/>
              </a:spcBef>
              <a:spcAft>
                <a:spcPts val="0"/>
              </a:spcAft>
              <a:buSzPts val="1400"/>
              <a:buChar char="●"/>
            </a:pPr>
            <a:r>
              <a:rPr lang="en"/>
              <a:t>Future work will explore using Transformers and expanding the training dataset to include more diverse images.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202" name="Google Shape;202;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3" name="Google Shape;203;p30"/>
          <p:cNvPicPr preferRelativeResize="0"/>
          <p:nvPr/>
        </p:nvPicPr>
        <p:blipFill>
          <a:blip r:embed="rId3">
            <a:alphaModFix/>
          </a:blip>
          <a:stretch>
            <a:fillRect/>
          </a:stretch>
        </p:blipFill>
        <p:spPr>
          <a:xfrm>
            <a:off x="3473925" y="2007300"/>
            <a:ext cx="5118400" cy="3049525"/>
          </a:xfrm>
          <a:prstGeom prst="rect">
            <a:avLst/>
          </a:prstGeom>
          <a:noFill/>
          <a:ln>
            <a:noFill/>
          </a:ln>
        </p:spPr>
      </p:pic>
      <p:sp>
        <p:nvSpPr>
          <p:cNvPr id="204" name="Google Shape;204;p3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05" name="Google Shape;205;p30"/>
          <p:cNvSpPr txBox="1"/>
          <p:nvPr/>
        </p:nvSpPr>
        <p:spPr>
          <a:xfrm>
            <a:off x="69275" y="4482125"/>
            <a:ext cx="9144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accent3"/>
                </a:solidFill>
                <a:latin typeface="Proxima Nova"/>
                <a:ea typeface="Proxima Nova"/>
                <a:cs typeface="Proxima Nova"/>
                <a:sym typeface="Proxima Nova"/>
              </a:rPr>
              <a:t>Ref: </a:t>
            </a:r>
            <a:r>
              <a:rPr lang="en" sz="900" u="sng">
                <a:solidFill>
                  <a:schemeClr val="hlink"/>
                </a:solidFill>
                <a:latin typeface="Proxima Nova"/>
                <a:ea typeface="Proxima Nova"/>
                <a:cs typeface="Proxima Nova"/>
                <a:sym typeface="Proxima Nova"/>
                <a:hlinkClick r:id="rId4"/>
              </a:rPr>
              <a:t>https://blogs.nvidia.com/blog/what-is-a-transformer-model/</a:t>
            </a:r>
            <a:endParaRPr sz="9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900">
              <a:solidFill>
                <a:schemeClr val="accent3"/>
              </a:solidFill>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1"/>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Q&amp;A</a:t>
            </a:r>
            <a:endParaRPr b="1" sz="165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b="1"/>
          </a:p>
        </p:txBody>
      </p:sp>
      <p:sp>
        <p:nvSpPr>
          <p:cNvPr id="211" name="Google Shape;211;p31"/>
          <p:cNvSpPr txBox="1"/>
          <p:nvPr>
            <p:ph idx="1" type="body"/>
          </p:nvPr>
        </p:nvSpPr>
        <p:spPr>
          <a:xfrm>
            <a:off x="106450" y="2185250"/>
            <a:ext cx="8805300" cy="2040000"/>
          </a:xfrm>
          <a:prstGeom prst="rect">
            <a:avLst/>
          </a:prstGeom>
        </p:spPr>
        <p:txBody>
          <a:bodyPr anchorCtr="0" anchor="t" bIns="91425" lIns="91425" spcFirstLastPara="1" rIns="91425" wrap="square" tIns="91425">
            <a:normAutofit/>
          </a:bodyPr>
          <a:lstStyle/>
          <a:p>
            <a:pPr indent="-317500" lvl="1" marL="914400" rtl="0" algn="l">
              <a:spcBef>
                <a:spcPts val="0"/>
              </a:spcBef>
              <a:spcAft>
                <a:spcPts val="0"/>
              </a:spcAft>
              <a:buSzPts val="1400"/>
              <a:buChar char="●"/>
            </a:pPr>
            <a:r>
              <a:rPr lang="en"/>
              <a:t>Thank you for your attention! We welcome any questions or suggestions! :))</a:t>
            </a:r>
            <a:endParaRPr/>
          </a:p>
        </p:txBody>
      </p:sp>
      <p:sp>
        <p:nvSpPr>
          <p:cNvPr id="212" name="Google Shape;212;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Introduction</a:t>
            </a:r>
            <a:endParaRPr b="1" sz="165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b="1"/>
          </a:p>
        </p:txBody>
      </p:sp>
      <p:sp>
        <p:nvSpPr>
          <p:cNvPr id="65" name="Google Shape;65;p14"/>
          <p:cNvSpPr txBox="1"/>
          <p:nvPr>
            <p:ph idx="1" type="body"/>
          </p:nvPr>
        </p:nvSpPr>
        <p:spPr>
          <a:xfrm>
            <a:off x="106450" y="808775"/>
            <a:ext cx="88053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What is Image Captioning?</a:t>
            </a:r>
            <a:endParaRPr/>
          </a:p>
          <a:p>
            <a:pPr indent="-317500" lvl="1" marL="914400" rtl="0" algn="l">
              <a:spcBef>
                <a:spcPts val="0"/>
              </a:spcBef>
              <a:spcAft>
                <a:spcPts val="0"/>
              </a:spcAft>
              <a:buSzPts val="1400"/>
              <a:buChar char="○"/>
            </a:pPr>
            <a:r>
              <a:rPr lang="en"/>
              <a:t>Image captioning is the process of generating textual descriptions from images.</a:t>
            </a:r>
            <a:endParaRPr/>
          </a:p>
          <a:p>
            <a:pPr indent="-342900" lvl="0" marL="457200" rtl="0" algn="l">
              <a:spcBef>
                <a:spcPts val="0"/>
              </a:spcBef>
              <a:spcAft>
                <a:spcPts val="0"/>
              </a:spcAft>
              <a:buSzPts val="1800"/>
              <a:buChar char="●"/>
            </a:pPr>
            <a:r>
              <a:rPr lang="en"/>
              <a:t>Importance</a:t>
            </a:r>
            <a:endParaRPr/>
          </a:p>
          <a:p>
            <a:pPr indent="-317500" lvl="1" marL="914400" rtl="0" algn="l">
              <a:spcBef>
                <a:spcPts val="0"/>
              </a:spcBef>
              <a:spcAft>
                <a:spcPts val="0"/>
              </a:spcAft>
              <a:buSzPts val="1400"/>
              <a:buChar char="○"/>
            </a:pPr>
            <a:r>
              <a:rPr lang="en"/>
              <a:t>Essential for making visual content accessible, assisting the visually impaired, and </a:t>
            </a:r>
            <a:r>
              <a:rPr lang="en"/>
              <a:t>enhancing image retrieval</a:t>
            </a:r>
            <a:r>
              <a:rPr lang="en"/>
              <a:t>.</a:t>
            </a:r>
            <a:endParaRPr/>
          </a:p>
          <a:p>
            <a:pPr indent="0" lvl="0" marL="0" rtl="0" algn="l">
              <a:spcBef>
                <a:spcPts val="1200"/>
              </a:spcBef>
              <a:spcAft>
                <a:spcPts val="0"/>
              </a:spcAft>
              <a:buNone/>
            </a:pPr>
            <a:r>
              <a:rPr b="1" lang="en"/>
              <a:t>Goals:</a:t>
            </a:r>
            <a:endParaRPr b="1"/>
          </a:p>
          <a:p>
            <a:pPr indent="-298450" lvl="0" marL="457200" rtl="0" algn="l">
              <a:spcBef>
                <a:spcPts val="1200"/>
              </a:spcBef>
              <a:spcAft>
                <a:spcPts val="0"/>
              </a:spcAft>
              <a:buClr>
                <a:srgbClr val="000000"/>
              </a:buClr>
              <a:buSzPts val="1100"/>
              <a:buFont typeface="Arial"/>
              <a:buChar char="●"/>
            </a:pPr>
            <a:r>
              <a:rPr lang="en" sz="1100"/>
              <a:t>Explore the intersection of computer vision and NLP to tackle the </a:t>
            </a:r>
            <a:br>
              <a:rPr lang="en" sz="1100"/>
            </a:br>
            <a:r>
              <a:rPr lang="en" sz="1100"/>
              <a:t>problem of image captioning.</a:t>
            </a:r>
            <a:endParaRPr sz="1100"/>
          </a:p>
          <a:p>
            <a:pPr indent="-298450" lvl="0" marL="457200" rtl="0" algn="l">
              <a:spcBef>
                <a:spcPts val="0"/>
              </a:spcBef>
              <a:spcAft>
                <a:spcPts val="0"/>
              </a:spcAft>
              <a:buClr>
                <a:srgbClr val="000000"/>
              </a:buClr>
              <a:buSzPts val="1100"/>
              <a:buFont typeface="Arial"/>
              <a:buChar char="●"/>
            </a:pPr>
            <a:r>
              <a:rPr lang="en" sz="1100"/>
              <a:t>Implement and evaluate a model that leverages both Convolutional </a:t>
            </a:r>
            <a:br>
              <a:rPr lang="en" sz="1100"/>
            </a:br>
            <a:r>
              <a:rPr lang="en" sz="1100"/>
              <a:t>Neural Networks (CNNs) for image feature extraction and </a:t>
            </a:r>
            <a:br>
              <a:rPr lang="en" sz="1100"/>
            </a:br>
            <a:r>
              <a:rPr lang="en" sz="1100"/>
              <a:t>Long Short-Term Memory (LSTM) networks to generate captions.</a:t>
            </a:r>
            <a:endParaRPr sz="1100"/>
          </a:p>
          <a:p>
            <a:pPr indent="-298450" lvl="0" marL="457200" rtl="0" algn="l">
              <a:spcBef>
                <a:spcPts val="0"/>
              </a:spcBef>
              <a:spcAft>
                <a:spcPts val="0"/>
              </a:spcAft>
              <a:buClr>
                <a:srgbClr val="000000"/>
              </a:buClr>
              <a:buSzPts val="1100"/>
              <a:buFont typeface="Arial"/>
              <a:buChar char="●"/>
            </a:pPr>
            <a:r>
              <a:rPr lang="en" sz="1100"/>
              <a:t>Introduce an attention mechanism to improve the relevance and </a:t>
            </a:r>
            <a:br>
              <a:rPr lang="en" sz="1100"/>
            </a:br>
            <a:r>
              <a:rPr lang="en" sz="1100"/>
              <a:t>accuracy of the generated captions by focusing on specific regions </a:t>
            </a:r>
            <a:br>
              <a:rPr lang="en" sz="1100"/>
            </a:br>
            <a:r>
              <a:rPr lang="en" sz="1100"/>
              <a:t>of the image during the captioning process.</a:t>
            </a:r>
            <a:endParaRPr sz="1100"/>
          </a:p>
        </p:txBody>
      </p:sp>
      <p:sp>
        <p:nvSpPr>
          <p:cNvPr id="66" name="Google Shape;6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67" name="Google Shape;67;p14"/>
          <p:cNvPicPr preferRelativeResize="0"/>
          <p:nvPr/>
        </p:nvPicPr>
        <p:blipFill>
          <a:blip r:embed="rId3">
            <a:alphaModFix/>
          </a:blip>
          <a:stretch>
            <a:fillRect/>
          </a:stretch>
        </p:blipFill>
        <p:spPr>
          <a:xfrm>
            <a:off x="5314376" y="2205825"/>
            <a:ext cx="3478252" cy="2019350"/>
          </a:xfrm>
          <a:prstGeom prst="rect">
            <a:avLst/>
          </a:prstGeom>
          <a:noFill/>
          <a:ln>
            <a:noFill/>
          </a:ln>
        </p:spPr>
      </p:pic>
      <p:sp>
        <p:nvSpPr>
          <p:cNvPr id="68" name="Google Shape;68;p14"/>
          <p:cNvSpPr txBox="1"/>
          <p:nvPr/>
        </p:nvSpPr>
        <p:spPr>
          <a:xfrm>
            <a:off x="4932650" y="4386863"/>
            <a:ext cx="424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3"/>
                </a:solidFill>
                <a:latin typeface="Proxima Nova"/>
                <a:ea typeface="Proxima Nova"/>
                <a:cs typeface="Proxima Nova"/>
                <a:sym typeface="Proxima Nova"/>
              </a:rPr>
              <a:t>Ref: </a:t>
            </a:r>
            <a:r>
              <a:rPr lang="en" sz="1100" u="sng">
                <a:solidFill>
                  <a:schemeClr val="hlink"/>
                </a:solidFill>
                <a:latin typeface="Proxima Nova"/>
                <a:ea typeface="Proxima Nova"/>
                <a:cs typeface="Proxima Nova"/>
                <a:sym typeface="Proxima Nova"/>
                <a:hlinkClick r:id="rId4"/>
              </a:rPr>
              <a:t>https://cs.stanford.edu/people/karpathy/deepimagesent/</a:t>
            </a:r>
            <a:endParaRPr sz="11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1100">
              <a:solidFill>
                <a:schemeClr val="accent3"/>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Background</a:t>
            </a:r>
            <a:endParaRPr b="1" sz="1650">
              <a:solidFill>
                <a:srgbClr val="ECECEC"/>
              </a:solidFill>
              <a:highlight>
                <a:srgbClr val="212121"/>
              </a:highlight>
              <a:latin typeface="Roboto"/>
              <a:ea typeface="Roboto"/>
              <a:cs typeface="Roboto"/>
              <a:sym typeface="Roboto"/>
            </a:endParaRPr>
          </a:p>
          <a:p>
            <a:pPr indent="0" lvl="0" marL="0" rtl="0" algn="l">
              <a:spcBef>
                <a:spcPts val="0"/>
              </a:spcBef>
              <a:spcAft>
                <a:spcPts val="0"/>
              </a:spcAft>
              <a:buNone/>
            </a:pPr>
            <a:r>
              <a:t/>
            </a:r>
            <a:endParaRPr b="1"/>
          </a:p>
        </p:txBody>
      </p:sp>
      <p:sp>
        <p:nvSpPr>
          <p:cNvPr id="74" name="Google Shape;74;p15"/>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Key Technologies</a:t>
            </a:r>
            <a:endParaRPr/>
          </a:p>
          <a:p>
            <a:pPr indent="-317500" lvl="1" marL="914400" rtl="0" algn="l">
              <a:spcBef>
                <a:spcPts val="0"/>
              </a:spcBef>
              <a:spcAft>
                <a:spcPts val="0"/>
              </a:spcAft>
              <a:buSzPts val="1400"/>
              <a:buChar char="●"/>
            </a:pPr>
            <a:r>
              <a:rPr lang="en"/>
              <a:t>Uses Convolutional Neural Networks (CNNs) to understand image content.</a:t>
            </a:r>
            <a:endParaRPr/>
          </a:p>
          <a:p>
            <a:pPr indent="-317500" lvl="1" marL="914400" rtl="0" algn="l">
              <a:spcBef>
                <a:spcPts val="0"/>
              </a:spcBef>
              <a:spcAft>
                <a:spcPts val="0"/>
              </a:spcAft>
              <a:buSzPts val="1400"/>
              <a:buChar char="●"/>
            </a:pPr>
            <a:r>
              <a:rPr lang="en"/>
              <a:t>Employs Recurrent Neural Networks (RNNs), particularly LSTMs, to generate descriptive text.</a:t>
            </a:r>
            <a:endParaRPr/>
          </a:p>
          <a:p>
            <a:pPr indent="0" lvl="0" marL="0" rtl="0" algn="l">
              <a:spcBef>
                <a:spcPts val="1200"/>
              </a:spcBef>
              <a:spcAft>
                <a:spcPts val="1200"/>
              </a:spcAft>
              <a:buNone/>
            </a:pPr>
            <a:r>
              <a:t/>
            </a:r>
            <a:endParaRPr/>
          </a:p>
        </p:txBody>
      </p:sp>
      <p:sp>
        <p:nvSpPr>
          <p:cNvPr id="75" name="Google Shape;75;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76" name="Google Shape;76;p15"/>
          <p:cNvPicPr preferRelativeResize="0"/>
          <p:nvPr/>
        </p:nvPicPr>
        <p:blipFill>
          <a:blip r:embed="rId3">
            <a:alphaModFix/>
          </a:blip>
          <a:stretch>
            <a:fillRect/>
          </a:stretch>
        </p:blipFill>
        <p:spPr>
          <a:xfrm>
            <a:off x="801125" y="1892350"/>
            <a:ext cx="4465551" cy="2490077"/>
          </a:xfrm>
          <a:prstGeom prst="rect">
            <a:avLst/>
          </a:prstGeom>
          <a:noFill/>
          <a:ln>
            <a:noFill/>
          </a:ln>
        </p:spPr>
      </p:pic>
      <p:sp>
        <p:nvSpPr>
          <p:cNvPr id="77" name="Google Shape;77;p15"/>
          <p:cNvSpPr txBox="1"/>
          <p:nvPr/>
        </p:nvSpPr>
        <p:spPr>
          <a:xfrm>
            <a:off x="106450" y="4446875"/>
            <a:ext cx="91440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3"/>
                </a:solidFill>
                <a:latin typeface="Proxima Nova"/>
                <a:ea typeface="Proxima Nova"/>
                <a:cs typeface="Proxima Nova"/>
                <a:sym typeface="Proxima Nova"/>
              </a:rPr>
              <a:t>Ref: </a:t>
            </a:r>
            <a:r>
              <a:rPr lang="en" sz="1000" u="sng">
                <a:solidFill>
                  <a:schemeClr val="hlink"/>
                </a:solidFill>
                <a:latin typeface="Proxima Nova"/>
                <a:ea typeface="Proxima Nova"/>
                <a:cs typeface="Proxima Nova"/>
                <a:sym typeface="Proxima Nova"/>
                <a:hlinkClick r:id="rId4"/>
              </a:rPr>
              <a:t>https://pradoposgrado2324.ugr.es/pluginfile.php/174122/mod_folder/content/0/4.3.ImageClassificationArchitectures.pdf</a:t>
            </a:r>
            <a:endParaRPr sz="1000">
              <a:solidFill>
                <a:schemeClr val="accent3"/>
              </a:solidFill>
              <a:latin typeface="Proxima Nova"/>
              <a:ea typeface="Proxima Nova"/>
              <a:cs typeface="Proxima Nova"/>
              <a:sym typeface="Proxima Nova"/>
            </a:endParaRPr>
          </a:p>
          <a:p>
            <a:pPr indent="0" lvl="0" marL="0" rtl="0" algn="l">
              <a:spcBef>
                <a:spcPts val="0"/>
              </a:spcBef>
              <a:spcAft>
                <a:spcPts val="0"/>
              </a:spcAft>
              <a:buNone/>
            </a:pPr>
            <a:r>
              <a:rPr lang="en" sz="1000" u="sng">
                <a:solidFill>
                  <a:schemeClr val="hlink"/>
                </a:solidFill>
                <a:latin typeface="Proxima Nova"/>
                <a:ea typeface="Proxima Nova"/>
                <a:cs typeface="Proxima Nova"/>
                <a:sym typeface="Proxima Nova"/>
                <a:hlinkClick r:id="rId5"/>
              </a:rPr>
              <a:t>https://arxiv.org/abs/1411.4555</a:t>
            </a:r>
            <a:endParaRPr sz="1000">
              <a:solidFill>
                <a:schemeClr val="accent3"/>
              </a:solidFill>
              <a:latin typeface="Proxima Nova"/>
              <a:ea typeface="Proxima Nova"/>
              <a:cs typeface="Proxima Nova"/>
              <a:sym typeface="Proxima Nova"/>
            </a:endParaRPr>
          </a:p>
          <a:p>
            <a:pPr indent="0" lvl="0" marL="0" rtl="0" algn="l">
              <a:spcBef>
                <a:spcPts val="0"/>
              </a:spcBef>
              <a:spcAft>
                <a:spcPts val="0"/>
              </a:spcAft>
              <a:buNone/>
            </a:pPr>
            <a:r>
              <a:rPr lang="en" sz="1000" u="sng">
                <a:solidFill>
                  <a:schemeClr val="hlink"/>
                </a:solidFill>
                <a:latin typeface="Proxima Nova"/>
                <a:ea typeface="Proxima Nova"/>
                <a:cs typeface="Proxima Nova"/>
                <a:sym typeface="Proxima Nova"/>
                <a:hlinkClick r:id="rId6"/>
              </a:rPr>
              <a:t>https://www.youtube.com/watch?v=YCzL96nL7j0&amp;ab_channel=StatQuestwithJoshStarmer</a:t>
            </a:r>
            <a:endParaRPr sz="10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1000">
              <a:solidFill>
                <a:schemeClr val="accent3"/>
              </a:solidFill>
              <a:latin typeface="Proxima Nova"/>
              <a:ea typeface="Proxima Nova"/>
              <a:cs typeface="Proxima Nova"/>
              <a:sym typeface="Proxima Nova"/>
            </a:endParaRPr>
          </a:p>
        </p:txBody>
      </p:sp>
      <p:pic>
        <p:nvPicPr>
          <p:cNvPr id="78" name="Google Shape;78;p15"/>
          <p:cNvPicPr preferRelativeResize="0"/>
          <p:nvPr/>
        </p:nvPicPr>
        <p:blipFill>
          <a:blip r:embed="rId7">
            <a:alphaModFix/>
          </a:blip>
          <a:stretch>
            <a:fillRect/>
          </a:stretch>
        </p:blipFill>
        <p:spPr>
          <a:xfrm>
            <a:off x="5567850" y="1956800"/>
            <a:ext cx="3062660" cy="2490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a:t>
            </a:r>
            <a:r>
              <a:rPr lang="en"/>
              <a:t> 1: Dataset</a:t>
            </a:r>
            <a:endParaRPr/>
          </a:p>
          <a:p>
            <a:pPr indent="0" lvl="0" marL="0" rtl="0" algn="l">
              <a:spcBef>
                <a:spcPts val="0"/>
              </a:spcBef>
              <a:spcAft>
                <a:spcPts val="0"/>
              </a:spcAft>
              <a:buNone/>
            </a:pPr>
            <a:r>
              <a:t/>
            </a:r>
            <a:endParaRPr/>
          </a:p>
        </p:txBody>
      </p:sp>
      <p:sp>
        <p:nvSpPr>
          <p:cNvPr id="84" name="Google Shape;84;p16"/>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317500" lvl="1" marL="914400" rtl="0" algn="l">
              <a:spcBef>
                <a:spcPts val="0"/>
              </a:spcBef>
              <a:spcAft>
                <a:spcPts val="0"/>
              </a:spcAft>
              <a:buSzPts val="1400"/>
              <a:buChar char="●"/>
            </a:pPr>
            <a:r>
              <a:rPr lang="en"/>
              <a:t>We used the Flickr8k dataset, containing 8,000 images each annotated with five different captions. This dataset is ideal for developing and testing image captioning models due to its diverse imagery and varied descriptions.</a:t>
            </a:r>
            <a:endParaRPr/>
          </a:p>
          <a:p>
            <a:pPr indent="-317500" lvl="1" marL="914400" rtl="0" algn="l">
              <a:spcBef>
                <a:spcPts val="0"/>
              </a:spcBef>
              <a:spcAft>
                <a:spcPts val="0"/>
              </a:spcAft>
              <a:buSzPts val="1400"/>
              <a:buChar char="●"/>
            </a:pPr>
            <a:r>
              <a:rPr lang="en"/>
              <a:t>Each image in this dataset comes with multiple captions, providing rich linguistic diversity that helps in training robust models.</a:t>
            </a:r>
            <a:endParaRPr/>
          </a:p>
        </p:txBody>
      </p:sp>
      <p:sp>
        <p:nvSpPr>
          <p:cNvPr id="85" name="Google Shape;85;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86" name="Google Shape;86;p16"/>
          <p:cNvSpPr txBox="1"/>
          <p:nvPr/>
        </p:nvSpPr>
        <p:spPr>
          <a:xfrm>
            <a:off x="106450" y="4663225"/>
            <a:ext cx="9144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3"/>
                </a:solidFill>
                <a:latin typeface="Proxima Nova"/>
                <a:ea typeface="Proxima Nova"/>
                <a:cs typeface="Proxima Nova"/>
                <a:sym typeface="Proxima Nova"/>
              </a:rPr>
              <a:t>Ref: </a:t>
            </a:r>
            <a:r>
              <a:rPr lang="en" sz="1100" u="sng">
                <a:solidFill>
                  <a:schemeClr val="hlink"/>
                </a:solidFill>
                <a:latin typeface="Proxima Nova"/>
                <a:ea typeface="Proxima Nova"/>
                <a:cs typeface="Proxima Nova"/>
                <a:sym typeface="Proxima Nova"/>
                <a:hlinkClick r:id="rId3"/>
              </a:rPr>
              <a:t>https://github.com/akshatchaturvedi28/Image-Caption-Generator-with-GUI</a:t>
            </a:r>
            <a:endParaRPr sz="11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1100">
              <a:solidFill>
                <a:schemeClr val="accent3"/>
              </a:solidFill>
              <a:latin typeface="Proxima Nova"/>
              <a:ea typeface="Proxima Nova"/>
              <a:cs typeface="Proxima Nova"/>
              <a:sym typeface="Proxima Nova"/>
            </a:endParaRPr>
          </a:p>
        </p:txBody>
      </p:sp>
      <p:pic>
        <p:nvPicPr>
          <p:cNvPr id="87" name="Google Shape;87;p16"/>
          <p:cNvPicPr preferRelativeResize="0"/>
          <p:nvPr/>
        </p:nvPicPr>
        <p:blipFill>
          <a:blip r:embed="rId4">
            <a:alphaModFix/>
          </a:blip>
          <a:stretch>
            <a:fillRect/>
          </a:stretch>
        </p:blipFill>
        <p:spPr>
          <a:xfrm>
            <a:off x="5090850" y="1893790"/>
            <a:ext cx="3381598" cy="308781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a:t>
            </a:r>
            <a:r>
              <a:rPr lang="en"/>
              <a:t> 2: Model Evaluation Matrix</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93" name="Google Shape;93;p17"/>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0" lvl="0" marL="914400" rtl="0" algn="l">
              <a:spcBef>
                <a:spcPts val="0"/>
              </a:spcBef>
              <a:spcAft>
                <a:spcPts val="0"/>
              </a:spcAft>
              <a:buNone/>
            </a:pPr>
            <a:r>
              <a:t/>
            </a:r>
            <a:endParaRPr/>
          </a:p>
          <a:p>
            <a:pPr indent="-317500" lvl="1" marL="914400" rtl="0" algn="l">
              <a:spcBef>
                <a:spcPts val="1200"/>
              </a:spcBef>
              <a:spcAft>
                <a:spcPts val="0"/>
              </a:spcAft>
              <a:buSzPts val="1400"/>
              <a:buChar char="●"/>
            </a:pPr>
            <a:r>
              <a:rPr lang="en"/>
              <a:t>We use the BLEU Score to evaluate the quality of text generated by our models. BLEU Score compares machine-generated captions to a set of reference captions and computes similarity scores.</a:t>
            </a:r>
            <a:endParaRPr/>
          </a:p>
          <a:p>
            <a:pPr indent="-317500" lvl="1" marL="914400" rtl="0" algn="l">
              <a:spcBef>
                <a:spcPts val="0"/>
              </a:spcBef>
              <a:spcAft>
                <a:spcPts val="0"/>
              </a:spcAft>
              <a:buSzPts val="1400"/>
              <a:buChar char="●"/>
            </a:pPr>
            <a:r>
              <a:rPr lang="en"/>
              <a:t>This metric helps in quantitatively assessing the grammatical and semantic accuracy of the generated captions against the ground truth.</a:t>
            </a:r>
            <a:endParaRPr/>
          </a:p>
          <a:p>
            <a:pPr indent="0" lvl="0" marL="0" rtl="0" algn="l">
              <a:spcBef>
                <a:spcPts val="1200"/>
              </a:spcBef>
              <a:spcAft>
                <a:spcPts val="1200"/>
              </a:spcAft>
              <a:buNone/>
            </a:pPr>
            <a:r>
              <a:t/>
            </a:r>
            <a:endParaRPr/>
          </a:p>
        </p:txBody>
      </p:sp>
      <p:sp>
        <p:nvSpPr>
          <p:cNvPr id="94" name="Google Shape;94;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95" name="Google Shape;95;p17"/>
          <p:cNvSpPr txBox="1"/>
          <p:nvPr/>
        </p:nvSpPr>
        <p:spPr>
          <a:xfrm>
            <a:off x="311700" y="3786150"/>
            <a:ext cx="91440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3"/>
                </a:solidFill>
                <a:latin typeface="Proxima Nova"/>
                <a:ea typeface="Proxima Nova"/>
                <a:cs typeface="Proxima Nova"/>
                <a:sym typeface="Proxima Nova"/>
              </a:rPr>
              <a:t>Ref: </a:t>
            </a:r>
            <a:r>
              <a:rPr lang="en" sz="1100" u="sng">
                <a:solidFill>
                  <a:schemeClr val="hlink"/>
                </a:solidFill>
                <a:latin typeface="Proxima Nova"/>
                <a:ea typeface="Proxima Nova"/>
                <a:cs typeface="Proxima Nova"/>
                <a:sym typeface="Proxima Nova"/>
                <a:hlinkClick r:id="rId3"/>
              </a:rPr>
              <a:t>https://dl.acm.org/doi/pdf/10.3115/1073083.1073135</a:t>
            </a:r>
            <a:endParaRPr sz="11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11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1100">
              <a:solidFill>
                <a:schemeClr val="accent3"/>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3: Accessing the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1" name="Google Shape;101;p18"/>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342900" lvl="0" marL="914400" rtl="0" algn="l">
              <a:spcBef>
                <a:spcPts val="0"/>
              </a:spcBef>
              <a:spcAft>
                <a:spcPts val="0"/>
              </a:spcAft>
              <a:buSzPts val="1800"/>
              <a:buChar char="●"/>
            </a:pPr>
            <a:r>
              <a:rPr lang="en"/>
              <a:t>Data was accessed and loaded through the Google Drive (downloaded and placed from Kaggle), ensuring a standardized and reproducible dataset version for consistency in our experiments.</a:t>
            </a:r>
            <a:endParaRPr/>
          </a:p>
          <a:p>
            <a:pPr indent="-342900" lvl="0" marL="914400" rtl="0" algn="l">
              <a:spcBef>
                <a:spcPts val="0"/>
              </a:spcBef>
              <a:spcAft>
                <a:spcPts val="0"/>
              </a:spcAft>
              <a:buSzPts val="1800"/>
              <a:buChar char="●"/>
            </a:pPr>
            <a:r>
              <a:rPr lang="en"/>
              <a:t>Initial scripts prepare and segregate the data into training, validation, and test sets to ensure a comprehensive evaluation framework. (6:2:2 ratio)</a:t>
            </a:r>
            <a:endParaRPr/>
          </a:p>
          <a:p>
            <a:pPr indent="0" lvl="0" marL="457200" rtl="0" algn="l">
              <a:spcBef>
                <a:spcPts val="1200"/>
              </a:spcBef>
              <a:spcAft>
                <a:spcPts val="1200"/>
              </a:spcAft>
              <a:buNone/>
            </a:pPr>
            <a:r>
              <a:t/>
            </a:r>
            <a:endParaRPr/>
          </a:p>
        </p:txBody>
      </p:sp>
      <p:sp>
        <p:nvSpPr>
          <p:cNvPr id="102" name="Google Shape;10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03" name="Google Shape;103;p18"/>
          <p:cNvPicPr preferRelativeResize="0"/>
          <p:nvPr/>
        </p:nvPicPr>
        <p:blipFill>
          <a:blip r:embed="rId3">
            <a:alphaModFix/>
          </a:blip>
          <a:stretch>
            <a:fillRect/>
          </a:stretch>
        </p:blipFill>
        <p:spPr>
          <a:xfrm>
            <a:off x="4319250" y="2497425"/>
            <a:ext cx="3613264" cy="24561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a:t>
            </a:r>
            <a:r>
              <a:rPr lang="en"/>
              <a:t> 4: Initial Analysis: Loading and Preparing Caption Data</a:t>
            </a:r>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60000"/>
              </a:lnSpc>
              <a:spcBef>
                <a:spcPts val="1400"/>
              </a:spcBef>
              <a:spcAft>
                <a:spcPts val="0"/>
              </a:spcAft>
              <a:buNone/>
            </a:pPr>
            <a:r>
              <a:t/>
            </a:r>
            <a:endParaRPr b="1" sz="1650">
              <a:solidFill>
                <a:srgbClr val="ECECEC"/>
              </a:solidFill>
              <a:highlight>
                <a:srgbClr val="212121"/>
              </a:highlight>
              <a:latin typeface="Roboto"/>
              <a:ea typeface="Roboto"/>
              <a:cs typeface="Roboto"/>
              <a:sym typeface="Roboto"/>
            </a:endParaRPr>
          </a:p>
          <a:p>
            <a:pPr indent="0" lvl="0" marL="0" rtl="0" algn="l">
              <a:lnSpc>
                <a:spcPct val="115000"/>
              </a:lnSpc>
              <a:spcBef>
                <a:spcPts val="40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9" name="Google Shape;109;p19"/>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317500" lvl="1" marL="914400" rtl="0" algn="l">
              <a:spcBef>
                <a:spcPts val="0"/>
              </a:spcBef>
              <a:spcAft>
                <a:spcPts val="0"/>
              </a:spcAft>
              <a:buSzPts val="1400"/>
              <a:buChar char="●"/>
            </a:pPr>
            <a:r>
              <a:rPr lang="en"/>
              <a:t>Initial data loading involved parsing JSON files for captions and linking them with corresponding image identifiers.</a:t>
            </a:r>
            <a:endParaRPr/>
          </a:p>
          <a:p>
            <a:pPr indent="-317500" lvl="1" marL="914400" rtl="0" algn="l">
              <a:spcBef>
                <a:spcPts val="0"/>
              </a:spcBef>
              <a:spcAft>
                <a:spcPts val="0"/>
              </a:spcAft>
              <a:buSzPts val="1400"/>
              <a:buChar char="●"/>
            </a:pPr>
            <a:r>
              <a:rPr lang="en"/>
              <a:t>Preprocessing steps included lowercasing, punctuation removal, and tokenization to standardize captions for processing.</a:t>
            </a:r>
            <a:endParaRPr/>
          </a:p>
          <a:p>
            <a:pPr indent="0" lvl="0" marL="914400" rtl="0" algn="l">
              <a:spcBef>
                <a:spcPts val="1200"/>
              </a:spcBef>
              <a:spcAft>
                <a:spcPts val="1200"/>
              </a:spcAft>
              <a:buNone/>
            </a:pPr>
            <a:r>
              <a:t/>
            </a:r>
            <a:endParaRPr/>
          </a:p>
        </p:txBody>
      </p:sp>
      <p:sp>
        <p:nvSpPr>
          <p:cNvPr id="110" name="Google Shape;110;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11" name="Google Shape;111;p19"/>
          <p:cNvPicPr preferRelativeResize="0"/>
          <p:nvPr/>
        </p:nvPicPr>
        <p:blipFill>
          <a:blip r:embed="rId3">
            <a:alphaModFix/>
          </a:blip>
          <a:stretch>
            <a:fillRect/>
          </a:stretch>
        </p:blipFill>
        <p:spPr>
          <a:xfrm>
            <a:off x="106450" y="2386525"/>
            <a:ext cx="4306861" cy="2388450"/>
          </a:xfrm>
          <a:prstGeom prst="rect">
            <a:avLst/>
          </a:prstGeom>
          <a:noFill/>
          <a:ln>
            <a:noFill/>
          </a:ln>
        </p:spPr>
      </p:pic>
      <p:pic>
        <p:nvPicPr>
          <p:cNvPr id="112" name="Google Shape;112;p19"/>
          <p:cNvPicPr preferRelativeResize="0"/>
          <p:nvPr/>
        </p:nvPicPr>
        <p:blipFill>
          <a:blip r:embed="rId4">
            <a:alphaModFix/>
          </a:blip>
          <a:stretch>
            <a:fillRect/>
          </a:stretch>
        </p:blipFill>
        <p:spPr>
          <a:xfrm>
            <a:off x="4572000" y="2378996"/>
            <a:ext cx="4260298" cy="245207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a:t>
            </a:r>
            <a:r>
              <a:rPr lang="en"/>
              <a:t> 5: Data Preparation: Building a Vocabulary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8" name="Google Shape;118;p20"/>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a:p>
          <a:p>
            <a:pPr indent="-342900" lvl="0" marL="914400" rtl="0" algn="l">
              <a:spcBef>
                <a:spcPts val="1200"/>
              </a:spcBef>
              <a:spcAft>
                <a:spcPts val="0"/>
              </a:spcAft>
              <a:buSzPts val="1800"/>
              <a:buChar char="●"/>
            </a:pPr>
            <a:r>
              <a:rPr lang="en"/>
              <a:t>We constructed a vocabulary from the most frequently occurring words in our captions to reduce model complexity and improve learning efficiency.</a:t>
            </a:r>
            <a:endParaRPr/>
          </a:p>
          <a:p>
            <a:pPr indent="-342900" lvl="0" marL="914400" rtl="0" algn="l">
              <a:spcBef>
                <a:spcPts val="0"/>
              </a:spcBef>
              <a:spcAft>
                <a:spcPts val="0"/>
              </a:spcAft>
              <a:buSzPts val="1800"/>
              <a:buChar char="●"/>
            </a:pPr>
            <a:r>
              <a:rPr lang="en"/>
              <a:t>Words occurring less than five times across all captions were excluded to focus on relevant terminology and reduce noise.</a:t>
            </a:r>
            <a:endParaRPr/>
          </a:p>
          <a:p>
            <a:pPr indent="-342900" lvl="0" marL="914400" rtl="0" algn="l">
              <a:spcBef>
                <a:spcPts val="0"/>
              </a:spcBef>
              <a:spcAft>
                <a:spcPts val="0"/>
              </a:spcAft>
              <a:buSzPts val="1800"/>
              <a:buChar char="●"/>
            </a:pPr>
            <a:r>
              <a:rPr lang="en"/>
              <a:t>After cleaning, the Vocabulary Size: 8763</a:t>
            </a:r>
            <a:endParaRPr/>
          </a:p>
          <a:p>
            <a:pPr indent="0" lvl="0" marL="0" rtl="0" algn="l">
              <a:spcBef>
                <a:spcPts val="1200"/>
              </a:spcBef>
              <a:spcAft>
                <a:spcPts val="1200"/>
              </a:spcAft>
              <a:buNone/>
            </a:pPr>
            <a:r>
              <a:t/>
            </a:r>
            <a:endParaRPr/>
          </a:p>
        </p:txBody>
      </p:sp>
      <p:sp>
        <p:nvSpPr>
          <p:cNvPr id="119" name="Google Shape;11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20" name="Google Shape;120;p20"/>
          <p:cNvPicPr preferRelativeResize="0"/>
          <p:nvPr/>
        </p:nvPicPr>
        <p:blipFill>
          <a:blip r:embed="rId3">
            <a:alphaModFix/>
          </a:blip>
          <a:stretch>
            <a:fillRect/>
          </a:stretch>
        </p:blipFill>
        <p:spPr>
          <a:xfrm>
            <a:off x="5533700" y="2756350"/>
            <a:ext cx="2872800" cy="2084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311700" y="236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a:t>
            </a:r>
            <a:r>
              <a:rPr lang="en"/>
              <a:t> 6: Utilizing Pre-trained VGG16 for Feature Extraction</a:t>
            </a:r>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60000"/>
              </a:lnSpc>
              <a:spcBef>
                <a:spcPts val="1400"/>
              </a:spcBef>
              <a:spcAft>
                <a:spcPts val="0"/>
              </a:spcAft>
              <a:buNone/>
            </a:pPr>
            <a:r>
              <a:t/>
            </a:r>
            <a:endParaRPr b="1" sz="1650">
              <a:solidFill>
                <a:srgbClr val="ECECEC"/>
              </a:solidFill>
              <a:highlight>
                <a:srgbClr val="212121"/>
              </a:highlight>
              <a:latin typeface="Roboto"/>
              <a:ea typeface="Roboto"/>
              <a:cs typeface="Roboto"/>
              <a:sym typeface="Roboto"/>
            </a:endParaRPr>
          </a:p>
          <a:p>
            <a:pPr indent="0" lvl="0" marL="0" rtl="0" algn="l">
              <a:lnSpc>
                <a:spcPct val="115000"/>
              </a:lnSpc>
              <a:spcBef>
                <a:spcPts val="40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6" name="Google Shape;126;p21"/>
          <p:cNvSpPr txBox="1"/>
          <p:nvPr>
            <p:ph idx="1" type="body"/>
          </p:nvPr>
        </p:nvSpPr>
        <p:spPr>
          <a:xfrm>
            <a:off x="106450" y="808775"/>
            <a:ext cx="88053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a:p>
          <a:p>
            <a:pPr indent="-342900" lvl="0" marL="914400" rtl="0" algn="l">
              <a:spcBef>
                <a:spcPts val="1200"/>
              </a:spcBef>
              <a:spcAft>
                <a:spcPts val="0"/>
              </a:spcAft>
              <a:buSzPts val="1800"/>
              <a:buChar char="●"/>
            </a:pPr>
            <a:r>
              <a:rPr lang="en"/>
              <a:t>VGG16, pre-trained on ImageNet, was used to extract deep features from images, serving as the initial input to our LSTM model for generating captions.</a:t>
            </a:r>
            <a:endParaRPr/>
          </a:p>
          <a:p>
            <a:pPr indent="-342900" lvl="0" marL="914400" rtl="0" algn="l">
              <a:spcBef>
                <a:spcPts val="0"/>
              </a:spcBef>
              <a:spcAft>
                <a:spcPts val="0"/>
              </a:spcAft>
              <a:buSzPts val="1800"/>
              <a:buChar char="●"/>
            </a:pPr>
            <a:r>
              <a:rPr lang="en"/>
              <a:t>This approach leverages transfer learning to boost initial accuracy without extensive training from scratch.</a:t>
            </a:r>
            <a:endParaRPr/>
          </a:p>
        </p:txBody>
      </p:sp>
      <p:sp>
        <p:nvSpPr>
          <p:cNvPr id="127" name="Google Shape;127;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28" name="Google Shape;128;p21"/>
          <p:cNvPicPr preferRelativeResize="0"/>
          <p:nvPr/>
        </p:nvPicPr>
        <p:blipFill>
          <a:blip r:embed="rId3">
            <a:alphaModFix/>
          </a:blip>
          <a:stretch>
            <a:fillRect/>
          </a:stretch>
        </p:blipFill>
        <p:spPr>
          <a:xfrm>
            <a:off x="5694025" y="2571750"/>
            <a:ext cx="2036100" cy="2445399"/>
          </a:xfrm>
          <a:prstGeom prst="rect">
            <a:avLst/>
          </a:prstGeom>
          <a:noFill/>
          <a:ln>
            <a:noFill/>
          </a:ln>
        </p:spPr>
      </p:pic>
      <p:pic>
        <p:nvPicPr>
          <p:cNvPr id="129" name="Google Shape;129;p21"/>
          <p:cNvPicPr preferRelativeResize="0"/>
          <p:nvPr/>
        </p:nvPicPr>
        <p:blipFill>
          <a:blip r:embed="rId4">
            <a:alphaModFix/>
          </a:blip>
          <a:stretch>
            <a:fillRect/>
          </a:stretch>
        </p:blipFill>
        <p:spPr>
          <a:xfrm>
            <a:off x="559850" y="3449975"/>
            <a:ext cx="4427551" cy="688950"/>
          </a:xfrm>
          <a:prstGeom prst="rect">
            <a:avLst/>
          </a:prstGeom>
          <a:noFill/>
          <a:ln>
            <a:noFill/>
          </a:ln>
        </p:spPr>
      </p:pic>
      <p:sp>
        <p:nvSpPr>
          <p:cNvPr id="130" name="Google Shape;130;p21"/>
          <p:cNvSpPr txBox="1"/>
          <p:nvPr/>
        </p:nvSpPr>
        <p:spPr>
          <a:xfrm>
            <a:off x="267125" y="4225175"/>
            <a:ext cx="9144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accent3"/>
                </a:solidFill>
                <a:latin typeface="Proxima Nova"/>
                <a:ea typeface="Proxima Nova"/>
                <a:cs typeface="Proxima Nova"/>
                <a:sym typeface="Proxima Nova"/>
              </a:rPr>
              <a:t>Ref: </a:t>
            </a:r>
            <a:r>
              <a:rPr lang="en" sz="700" u="sng">
                <a:solidFill>
                  <a:schemeClr val="hlink"/>
                </a:solidFill>
                <a:latin typeface="Proxima Nova"/>
                <a:ea typeface="Proxima Nova"/>
                <a:cs typeface="Proxima Nova"/>
                <a:sym typeface="Proxima Nova"/>
                <a:hlinkClick r:id="rId5"/>
              </a:rPr>
              <a:t>https://github.com/fchollet/deep-learning-models/releases/download/v0.1/vgg16_weights_tf_dim_ordering_tf_kernels.h5</a:t>
            </a:r>
            <a:endParaRPr sz="7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700">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sz="700">
              <a:solidFill>
                <a:schemeClr val="accent3"/>
              </a:solidFill>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